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58" r:id="rId6"/>
    <p:sldId id="260"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4" autoAdjust="0"/>
  </p:normalViewPr>
  <p:slideViewPr>
    <p:cSldViewPr>
      <p:cViewPr varScale="1">
        <p:scale>
          <a:sx n="46" d="100"/>
          <a:sy n="46" d="100"/>
        </p:scale>
        <p:origin x="-316" y="-7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DB4E4-8FEF-493A-B826-E407D4FF362D}" type="datetimeFigureOut">
              <a:rPr lang="en-US"/>
              <a:pPr>
                <a:defRPr/>
              </a:pPr>
              <a:t>2/14/2008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3BD9B-53CE-4602-8CAF-22B1429C51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5D50F-4E68-47E6-8165-8B8C6AB14A29}" type="datetimeFigureOut">
              <a:rPr lang="en-US"/>
              <a:pPr>
                <a:defRPr/>
              </a:pPr>
              <a:t>2/14/2008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33A2B-452D-4F68-BAAC-841B5AC90C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E48005-CD30-4EE4-849E-B15A566F4026}" type="datetimeFigureOut">
              <a:rPr lang="en-US"/>
              <a:pPr>
                <a:defRPr/>
              </a:pPr>
              <a:t>2/14/2008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C111C2-F6CC-4F85-A8FE-6B1E8DCE73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38468F-C1E1-4083-B2F6-8E6F92A7A606}" type="datetimeFigureOut">
              <a:rPr lang="en-US"/>
              <a:pPr>
                <a:defRPr/>
              </a:pPr>
              <a:t>2/14/2008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DD999-68DF-4F16-B32A-FF70BDC832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1F9BB1-8568-4D7A-A400-5EB2F0C8E5EE}" type="datetimeFigureOut">
              <a:rPr lang="en-US"/>
              <a:pPr>
                <a:defRPr/>
              </a:pPr>
              <a:t>2/14/2008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8D59B-5DE7-49F8-83CA-0476505601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3F6556-1E91-4D95-A8D3-790D451C2653}" type="datetimeFigureOut">
              <a:rPr lang="en-US"/>
              <a:pPr>
                <a:defRPr/>
              </a:pPr>
              <a:t>2/14/2008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A439B2-C891-49F4-84BA-D8EC5D6C90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377891-FC8B-431D-802A-99077D2CD3E7}" type="datetimeFigureOut">
              <a:rPr lang="en-US"/>
              <a:pPr>
                <a:defRPr/>
              </a:pPr>
              <a:t>2/14/2008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8D4E77-2205-4F96-BDA5-E2B9F0EE4A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0B85F7-EF96-4659-89D7-079608E71771}" type="datetimeFigureOut">
              <a:rPr lang="en-US"/>
              <a:pPr>
                <a:defRPr/>
              </a:pPr>
              <a:t>2/14/2008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F4AF47-F546-40D4-987B-339D1D5D14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92ECB-FA3B-4089-85FE-8CF87A628D77}" type="datetimeFigureOut">
              <a:rPr lang="en-US"/>
              <a:pPr>
                <a:defRPr/>
              </a:pPr>
              <a:t>2/14/2008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7F7701-DD5B-470D-9C72-A85CB6C7C8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0442D6-60A6-44AB-BFBB-D9B9B75E684F}" type="datetimeFigureOut">
              <a:rPr lang="en-US"/>
              <a:pPr>
                <a:defRPr/>
              </a:pPr>
              <a:t>2/14/2008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2EDD71-02BE-4DA0-A5D9-C933E241D8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112909-2328-47CE-BDDF-44077B9ADDCE}" type="datetimeFigureOut">
              <a:rPr lang="en-US"/>
              <a:pPr>
                <a:defRPr/>
              </a:pPr>
              <a:t>2/14/2008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79D379-C86A-46A4-A479-3434211AAF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F0741D-4CEC-4E91-B1EF-2C8BFE156E81}" type="datetimeFigureOut">
              <a:rPr lang="en-US"/>
              <a:pPr>
                <a:defRPr/>
              </a:pPr>
              <a:t>2/14/2008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C8466D-F1C8-4FA2-BCAF-F42623290E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0"/>
            <a:ext cx="7772400" cy="1470025"/>
          </a:xfrm>
        </p:spPr>
        <p:txBody>
          <a:bodyPr/>
          <a:lstStyle/>
          <a:p>
            <a:r>
              <a:rPr lang="en-US" smtClean="0">
                <a:latin typeface="Bookman Old Style" pitchFamily="18" charset="0"/>
              </a:rPr>
              <a:t>Gottfried Semper</a:t>
            </a:r>
          </a:p>
        </p:txBody>
      </p:sp>
      <p:sp>
        <p:nvSpPr>
          <p:cNvPr id="13314" name="Subtitle 2"/>
          <p:cNvSpPr>
            <a:spLocks noGrp="1"/>
          </p:cNvSpPr>
          <p:nvPr>
            <p:ph type="subTitle" idx="1"/>
          </p:nvPr>
        </p:nvSpPr>
        <p:spPr>
          <a:xfrm>
            <a:off x="609600" y="1828800"/>
            <a:ext cx="4724400" cy="4648200"/>
          </a:xfrm>
        </p:spPr>
        <p:txBody>
          <a:bodyPr/>
          <a:lstStyle/>
          <a:p>
            <a:pPr algn="l"/>
            <a:r>
              <a:rPr lang="en-US" sz="1400" smtClean="0">
                <a:solidFill>
                  <a:schemeClr val="tx1"/>
                </a:solidFill>
              </a:rPr>
              <a:t>1803 – 1879</a:t>
            </a:r>
          </a:p>
          <a:p>
            <a:endParaRPr lang="en-US" sz="1400" smtClean="0">
              <a:solidFill>
                <a:schemeClr val="tx1"/>
              </a:solidFill>
            </a:endParaRPr>
          </a:p>
          <a:p>
            <a:pPr algn="l">
              <a:buFontTx/>
              <a:buChar char="-"/>
            </a:pPr>
            <a:r>
              <a:rPr lang="en-US" sz="1400" smtClean="0">
                <a:solidFill>
                  <a:schemeClr val="tx1"/>
                </a:solidFill>
              </a:rPr>
              <a:t>Began his professional career as a mathematician.</a:t>
            </a:r>
          </a:p>
          <a:p>
            <a:pPr algn="l">
              <a:buFontTx/>
              <a:buChar char="-"/>
            </a:pPr>
            <a:r>
              <a:rPr lang="en-US" sz="1400" smtClean="0">
                <a:solidFill>
                  <a:schemeClr val="tx1"/>
                </a:solidFill>
              </a:rPr>
              <a:t>Introduced to architecture by Franz Christian Gau and</a:t>
            </a:r>
          </a:p>
          <a:p>
            <a:pPr algn="l"/>
            <a:r>
              <a:rPr lang="en-US" sz="1400" smtClean="0">
                <a:solidFill>
                  <a:schemeClr val="tx1"/>
                </a:solidFill>
              </a:rPr>
              <a:t> 	Jaques Ignace Hittorff</a:t>
            </a:r>
          </a:p>
          <a:p>
            <a:pPr algn="l"/>
            <a:r>
              <a:rPr lang="en-US" sz="1400" smtClean="0">
                <a:solidFill>
                  <a:schemeClr val="tx1"/>
                </a:solidFill>
              </a:rPr>
              <a:t>-Began work in Dresden, Germany</a:t>
            </a:r>
          </a:p>
          <a:p>
            <a:pPr algn="l"/>
            <a:r>
              <a:rPr lang="en-US" sz="1400" smtClean="0">
                <a:solidFill>
                  <a:schemeClr val="tx1"/>
                </a:solidFill>
              </a:rPr>
              <a:t>-Took part in Dresden uprising -1849</a:t>
            </a:r>
          </a:p>
          <a:p>
            <a:pPr algn="l"/>
            <a:r>
              <a:rPr lang="en-US" sz="1400" smtClean="0">
                <a:solidFill>
                  <a:schemeClr val="tx1"/>
                </a:solidFill>
              </a:rPr>
              <a:t>-Published </a:t>
            </a:r>
            <a:r>
              <a:rPr lang="en-US" sz="1400" i="1" smtClean="0">
                <a:solidFill>
                  <a:schemeClr val="tx1"/>
                </a:solidFill>
              </a:rPr>
              <a:t>The Four Elements of Architecture  in </a:t>
            </a:r>
            <a:r>
              <a:rPr lang="en-US" sz="1400" smtClean="0">
                <a:solidFill>
                  <a:schemeClr val="tx1"/>
                </a:solidFill>
              </a:rPr>
              <a:t>1851</a:t>
            </a:r>
          </a:p>
          <a:p>
            <a:pPr algn="l">
              <a:buFontTx/>
              <a:buChar char="-"/>
            </a:pPr>
            <a:r>
              <a:rPr lang="en-US" sz="1400" smtClean="0">
                <a:solidFill>
                  <a:schemeClr val="tx1"/>
                </a:solidFill>
              </a:rPr>
              <a:t> Leading architectural theorist of nineteenth century on </a:t>
            </a:r>
          </a:p>
          <a:p>
            <a:pPr algn="l"/>
            <a:r>
              <a:rPr lang="en-US" sz="1400" smtClean="0">
                <a:solidFill>
                  <a:schemeClr val="tx1"/>
                </a:solidFill>
              </a:rPr>
              <a:t>	polychromy and polychromy in antiquity</a:t>
            </a:r>
          </a:p>
          <a:p>
            <a:pPr algn="l"/>
            <a:r>
              <a:rPr lang="en-US" sz="1400" smtClean="0">
                <a:solidFill>
                  <a:schemeClr val="tx1"/>
                </a:solidFill>
              </a:rPr>
              <a:t>-Later worked In Zurich, Switzerland and Vienna, Austria</a:t>
            </a:r>
          </a:p>
          <a:p>
            <a:pPr algn="l"/>
            <a:endParaRPr lang="en-US" sz="1400" smtClean="0">
              <a:solidFill>
                <a:schemeClr val="tx1"/>
              </a:solidFill>
            </a:endParaRPr>
          </a:p>
          <a:p>
            <a:pPr algn="l"/>
            <a:endParaRPr lang="en-US" sz="1400" smtClean="0">
              <a:solidFill>
                <a:schemeClr val="tx1"/>
              </a:solidFill>
            </a:endParaRPr>
          </a:p>
          <a:p>
            <a:pPr algn="l"/>
            <a:endParaRPr lang="en-US" sz="1400" smtClean="0">
              <a:solidFill>
                <a:schemeClr val="tx1"/>
              </a:solidFill>
            </a:endParaRPr>
          </a:p>
          <a:p>
            <a:pPr algn="l"/>
            <a:r>
              <a:rPr lang="en-US" sz="1200" b="1" smtClean="0">
                <a:solidFill>
                  <a:schemeClr val="tx1"/>
                </a:solidFill>
              </a:rPr>
              <a:t>Polychrome-</a:t>
            </a:r>
            <a:r>
              <a:rPr lang="en-US" sz="1200" smtClean="0">
                <a:solidFill>
                  <a:schemeClr val="tx1"/>
                </a:solidFill>
              </a:rPr>
              <a:t> term to describe the use of multiple colors in one entity. 	Most often used in conjunction with styles of architecture.  </a:t>
            </a:r>
          </a:p>
        </p:txBody>
      </p:sp>
      <p:pic>
        <p:nvPicPr>
          <p:cNvPr id="13315" name="Picture 3" descr="semper.jpg"/>
          <p:cNvPicPr>
            <a:picLocks noChangeAspect="1"/>
          </p:cNvPicPr>
          <p:nvPr/>
        </p:nvPicPr>
        <p:blipFill>
          <a:blip r:embed="rId2"/>
          <a:srcRect/>
          <a:stretch>
            <a:fillRect/>
          </a:stretch>
        </p:blipFill>
        <p:spPr bwMode="auto">
          <a:xfrm>
            <a:off x="5257800" y="1828800"/>
            <a:ext cx="3181350" cy="3276600"/>
          </a:xfrm>
          <a:prstGeom prst="rect">
            <a:avLst/>
          </a:prstGeom>
          <a:noFill/>
          <a:ln w="9525">
            <a:noFill/>
            <a:miter lim="800000"/>
            <a:headEnd/>
            <a:tailEnd/>
          </a:ln>
        </p:spPr>
      </p:pic>
      <p:sp>
        <p:nvSpPr>
          <p:cNvPr id="13316" name="TextBox 4"/>
          <p:cNvSpPr txBox="1">
            <a:spLocks noChangeArrowheads="1"/>
          </p:cNvSpPr>
          <p:nvPr/>
        </p:nvSpPr>
        <p:spPr bwMode="auto">
          <a:xfrm>
            <a:off x="7924800" y="5105400"/>
            <a:ext cx="533400" cy="276225"/>
          </a:xfrm>
          <a:prstGeom prst="rect">
            <a:avLst/>
          </a:prstGeom>
          <a:noFill/>
          <a:ln w="9525">
            <a:noFill/>
            <a:miter lim="800000"/>
            <a:headEnd/>
            <a:tailEnd/>
          </a:ln>
        </p:spPr>
        <p:txBody>
          <a:bodyPr>
            <a:spAutoFit/>
          </a:bodyPr>
          <a:lstStyle/>
          <a:p>
            <a:r>
              <a:rPr lang="en-US" sz="1200">
                <a:latin typeface="Calibri" pitchFamily="34" charset="0"/>
              </a:rPr>
              <a:t>1855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rmAutofit fontScale="90000"/>
          </a:bodyPr>
          <a:lstStyle/>
          <a:p>
            <a:pPr fontAlgn="auto">
              <a:spcAft>
                <a:spcPts val="0"/>
              </a:spcAft>
              <a:defRPr/>
            </a:pPr>
            <a:r>
              <a:rPr lang="en-US" sz="4000" dirty="0" smtClean="0">
                <a:latin typeface="Bookman Old Style" pitchFamily="18" charset="0"/>
              </a:rPr>
              <a:t>The Four Elements of Architecture</a:t>
            </a:r>
            <a:r>
              <a:rPr lang="en-US" dirty="0" smtClean="0">
                <a:latin typeface="Bookman Old Style" pitchFamily="18" charset="0"/>
              </a:rPr>
              <a:t/>
            </a:r>
            <a:br>
              <a:rPr lang="en-US" dirty="0" smtClean="0">
                <a:latin typeface="Bookman Old Style" pitchFamily="18" charset="0"/>
              </a:rPr>
            </a:br>
            <a:r>
              <a:rPr lang="en-US" sz="1600" dirty="0" smtClean="0">
                <a:latin typeface="Bookman Old Style" pitchFamily="18" charset="0"/>
              </a:rPr>
              <a:t>A Contribution to the comparative study of Architecture</a:t>
            </a:r>
            <a:endParaRPr lang="en-US" sz="1600" dirty="0">
              <a:latin typeface="Bookman Old Style" pitchFamily="18" charset="0"/>
            </a:endParaRPr>
          </a:p>
        </p:txBody>
      </p:sp>
      <p:graphicFrame>
        <p:nvGraphicFramePr>
          <p:cNvPr id="4" name="Content Placeholder 3"/>
          <p:cNvGraphicFramePr>
            <a:graphicFrameLocks noGrp="1"/>
          </p:cNvGraphicFramePr>
          <p:nvPr>
            <p:ph idx="1"/>
          </p:nvPr>
        </p:nvGraphicFramePr>
        <p:xfrm>
          <a:off x="381000" y="4191000"/>
          <a:ext cx="8229600" cy="1108075"/>
        </p:xfrm>
        <a:graphic>
          <a:graphicData uri="http://schemas.openxmlformats.org/drawingml/2006/table">
            <a:tbl>
              <a:tblPr firstRow="1" bandRow="1">
                <a:tableStyleId>{5940675A-B579-460E-94D1-54222C63F5DA}</a:tableStyleId>
              </a:tblPr>
              <a:tblGrid>
                <a:gridCol w="1676400"/>
                <a:gridCol w="1615440"/>
                <a:gridCol w="1645920"/>
                <a:gridCol w="1645920"/>
                <a:gridCol w="1645920"/>
              </a:tblGrid>
              <a:tr h="370840">
                <a:tc>
                  <a:txBody>
                    <a:bodyPr/>
                    <a:lstStyle/>
                    <a:p>
                      <a:pPr algn="ctr"/>
                      <a:r>
                        <a:rPr lang="en-US" dirty="0" smtClean="0"/>
                        <a:t>Material </a:t>
                      </a:r>
                      <a:endParaRPr lang="en-US" dirty="0"/>
                    </a:p>
                  </a:txBody>
                  <a:tcPr>
                    <a:solidFill>
                      <a:schemeClr val="bg2">
                        <a:lumMod val="90000"/>
                      </a:schemeClr>
                    </a:solidFill>
                  </a:tcPr>
                </a:tc>
                <a:tc>
                  <a:txBody>
                    <a:bodyPr/>
                    <a:lstStyle/>
                    <a:p>
                      <a:pPr algn="ctr"/>
                      <a:r>
                        <a:rPr lang="en-US" dirty="0" smtClean="0"/>
                        <a:t>Clay</a:t>
                      </a:r>
                      <a:endParaRPr lang="en-US" dirty="0"/>
                    </a:p>
                  </a:txBody>
                  <a:tcPr>
                    <a:solidFill>
                      <a:schemeClr val="bg1"/>
                    </a:solidFill>
                  </a:tcPr>
                </a:tc>
                <a:tc>
                  <a:txBody>
                    <a:bodyPr/>
                    <a:lstStyle/>
                    <a:p>
                      <a:pPr algn="ctr"/>
                      <a:r>
                        <a:rPr lang="en-US" dirty="0" smtClean="0"/>
                        <a:t>Wood</a:t>
                      </a:r>
                      <a:endParaRPr lang="en-US" dirty="0"/>
                    </a:p>
                  </a:txBody>
                  <a:tcPr>
                    <a:solidFill>
                      <a:schemeClr val="bg1"/>
                    </a:solidFill>
                  </a:tcPr>
                </a:tc>
                <a:tc>
                  <a:txBody>
                    <a:bodyPr/>
                    <a:lstStyle/>
                    <a:p>
                      <a:pPr algn="ctr"/>
                      <a:r>
                        <a:rPr lang="en-US" dirty="0" smtClean="0"/>
                        <a:t>Textile</a:t>
                      </a:r>
                      <a:endParaRPr lang="en-US" dirty="0"/>
                    </a:p>
                  </a:txBody>
                  <a:tcPr>
                    <a:solidFill>
                      <a:schemeClr val="bg1"/>
                    </a:solidFill>
                  </a:tcPr>
                </a:tc>
                <a:tc>
                  <a:txBody>
                    <a:bodyPr/>
                    <a:lstStyle/>
                    <a:p>
                      <a:pPr algn="ctr"/>
                      <a:r>
                        <a:rPr lang="en-US" dirty="0" smtClean="0"/>
                        <a:t>Stone</a:t>
                      </a:r>
                      <a:endParaRPr lang="en-US" dirty="0"/>
                    </a:p>
                  </a:txBody>
                  <a:tcPr>
                    <a:solidFill>
                      <a:schemeClr val="bg1"/>
                    </a:solidFill>
                  </a:tcPr>
                </a:tc>
              </a:tr>
              <a:tr h="370840">
                <a:tc>
                  <a:txBody>
                    <a:bodyPr/>
                    <a:lstStyle/>
                    <a:p>
                      <a:pPr algn="ctr"/>
                      <a:r>
                        <a:rPr lang="en-US" dirty="0" smtClean="0"/>
                        <a:t>Technique</a:t>
                      </a:r>
                      <a:endParaRPr lang="en-US" dirty="0"/>
                    </a:p>
                  </a:txBody>
                  <a:tcPr>
                    <a:solidFill>
                      <a:schemeClr val="bg2">
                        <a:lumMod val="90000"/>
                      </a:schemeClr>
                    </a:solidFill>
                  </a:tcPr>
                </a:tc>
                <a:tc>
                  <a:txBody>
                    <a:bodyPr/>
                    <a:lstStyle/>
                    <a:p>
                      <a:pPr algn="ctr"/>
                      <a:r>
                        <a:rPr lang="en-US" dirty="0" smtClean="0"/>
                        <a:t>Ceramics</a:t>
                      </a:r>
                      <a:endParaRPr lang="en-US" dirty="0"/>
                    </a:p>
                  </a:txBody>
                  <a:tcPr>
                    <a:solidFill>
                      <a:schemeClr val="bg1"/>
                    </a:solidFill>
                  </a:tcPr>
                </a:tc>
                <a:tc>
                  <a:txBody>
                    <a:bodyPr/>
                    <a:lstStyle/>
                    <a:p>
                      <a:pPr algn="ctr"/>
                      <a:r>
                        <a:rPr lang="en-US" dirty="0" smtClean="0"/>
                        <a:t>Carpentry</a:t>
                      </a:r>
                      <a:endParaRPr lang="en-US" dirty="0"/>
                    </a:p>
                  </a:txBody>
                  <a:tcPr>
                    <a:solidFill>
                      <a:schemeClr val="bg1"/>
                    </a:solidFill>
                  </a:tcPr>
                </a:tc>
                <a:tc>
                  <a:txBody>
                    <a:bodyPr/>
                    <a:lstStyle/>
                    <a:p>
                      <a:pPr algn="ctr"/>
                      <a:r>
                        <a:rPr lang="en-US" dirty="0" smtClean="0"/>
                        <a:t>Weaving</a:t>
                      </a:r>
                      <a:endParaRPr lang="en-US" dirty="0"/>
                    </a:p>
                  </a:txBody>
                  <a:tcPr>
                    <a:solidFill>
                      <a:schemeClr val="bg1"/>
                    </a:solidFill>
                  </a:tcPr>
                </a:tc>
                <a:tc>
                  <a:txBody>
                    <a:bodyPr/>
                    <a:lstStyle/>
                    <a:p>
                      <a:pPr algn="ctr"/>
                      <a:r>
                        <a:rPr lang="en-US" dirty="0" smtClean="0"/>
                        <a:t>Masonry</a:t>
                      </a:r>
                      <a:endParaRPr lang="en-US" dirty="0"/>
                    </a:p>
                  </a:txBody>
                  <a:tcPr>
                    <a:solidFill>
                      <a:schemeClr val="bg1"/>
                    </a:solidFill>
                  </a:tcPr>
                </a:tc>
              </a:tr>
              <a:tr h="248920">
                <a:tc>
                  <a:txBody>
                    <a:bodyPr/>
                    <a:lstStyle/>
                    <a:p>
                      <a:pPr algn="ctr"/>
                      <a:r>
                        <a:rPr lang="en-US" dirty="0" smtClean="0"/>
                        <a:t>Basic Elements</a:t>
                      </a:r>
                      <a:endParaRPr lang="en-US" dirty="0"/>
                    </a:p>
                  </a:txBody>
                  <a:tcPr>
                    <a:solidFill>
                      <a:schemeClr val="bg2">
                        <a:lumMod val="90000"/>
                      </a:schemeClr>
                    </a:solidFill>
                  </a:tcPr>
                </a:tc>
                <a:tc>
                  <a:txBody>
                    <a:bodyPr/>
                    <a:lstStyle/>
                    <a:p>
                      <a:pPr algn="ctr"/>
                      <a:r>
                        <a:rPr lang="en-US" dirty="0" smtClean="0"/>
                        <a:t>Hearth</a:t>
                      </a:r>
                      <a:endParaRPr lang="en-US" dirty="0"/>
                    </a:p>
                  </a:txBody>
                  <a:tcPr>
                    <a:solidFill>
                      <a:schemeClr val="bg1"/>
                    </a:solidFill>
                  </a:tcPr>
                </a:tc>
                <a:tc>
                  <a:txBody>
                    <a:bodyPr/>
                    <a:lstStyle/>
                    <a:p>
                      <a:pPr algn="ctr"/>
                      <a:r>
                        <a:rPr lang="en-US" dirty="0" smtClean="0"/>
                        <a:t>Roof</a:t>
                      </a:r>
                      <a:endParaRPr lang="en-US" dirty="0"/>
                    </a:p>
                  </a:txBody>
                  <a:tcPr>
                    <a:solidFill>
                      <a:schemeClr val="bg1"/>
                    </a:solidFill>
                  </a:tcPr>
                </a:tc>
                <a:tc>
                  <a:txBody>
                    <a:bodyPr/>
                    <a:lstStyle/>
                    <a:p>
                      <a:pPr algn="ctr"/>
                      <a:r>
                        <a:rPr lang="en-US" dirty="0" smtClean="0"/>
                        <a:t>Enclosure</a:t>
                      </a:r>
                      <a:endParaRPr lang="en-US" dirty="0"/>
                    </a:p>
                  </a:txBody>
                  <a:tcPr>
                    <a:solidFill>
                      <a:schemeClr val="bg1"/>
                    </a:solidFill>
                  </a:tcPr>
                </a:tc>
                <a:tc>
                  <a:txBody>
                    <a:bodyPr/>
                    <a:lstStyle/>
                    <a:p>
                      <a:pPr algn="ctr"/>
                      <a:r>
                        <a:rPr lang="en-US" dirty="0" smtClean="0"/>
                        <a:t>Substructure</a:t>
                      </a:r>
                      <a:endParaRPr lang="en-US" dirty="0"/>
                    </a:p>
                  </a:txBody>
                  <a:tcPr>
                    <a:solidFill>
                      <a:schemeClr val="bg1"/>
                    </a:solidFill>
                  </a:tcPr>
                </a:tc>
              </a:tr>
            </a:tbl>
          </a:graphicData>
        </a:graphic>
      </p:graphicFrame>
      <p:sp>
        <p:nvSpPr>
          <p:cNvPr id="14364" name="TextBox 6"/>
          <p:cNvSpPr txBox="1">
            <a:spLocks noChangeArrowheads="1"/>
          </p:cNvSpPr>
          <p:nvPr/>
        </p:nvSpPr>
        <p:spPr bwMode="auto">
          <a:xfrm>
            <a:off x="838200" y="1676400"/>
            <a:ext cx="7467600" cy="2219325"/>
          </a:xfrm>
          <a:prstGeom prst="rect">
            <a:avLst/>
          </a:prstGeom>
          <a:noFill/>
          <a:ln w="9525">
            <a:noFill/>
            <a:miter lim="800000"/>
            <a:headEnd/>
            <a:tailEnd/>
          </a:ln>
        </p:spPr>
        <p:txBody>
          <a:bodyPr>
            <a:spAutoFit/>
          </a:bodyPr>
          <a:lstStyle/>
          <a:p>
            <a:r>
              <a:rPr lang="en-US" sz="1400">
                <a:latin typeface="Calibri" pitchFamily="34" charset="0"/>
              </a:rPr>
              <a:t>-Ideas based on influences from Hittorff</a:t>
            </a:r>
          </a:p>
          <a:p>
            <a:r>
              <a:rPr lang="en-US" sz="1400">
                <a:latin typeface="Calibri" pitchFamily="34" charset="0"/>
              </a:rPr>
              <a:t>-Defends previous publications that were taken out of context (Kugler’s book)</a:t>
            </a:r>
          </a:p>
          <a:p>
            <a:r>
              <a:rPr lang="en-US" sz="1400">
                <a:latin typeface="Calibri" pitchFamily="34" charset="0"/>
              </a:rPr>
              <a:t>-Stresses the importance of review in all styles and periods of architecture polychrome</a:t>
            </a:r>
          </a:p>
          <a:p>
            <a:endParaRPr lang="en-US" sz="1400">
              <a:latin typeface="Calibri" pitchFamily="34" charset="0"/>
            </a:endParaRPr>
          </a:p>
          <a:p>
            <a:r>
              <a:rPr lang="en-US" sz="1400">
                <a:latin typeface="Calibri" pitchFamily="34" charset="0"/>
              </a:rPr>
              <a:t>-Believed paint was used on classical buildings as a protective material (Greek, Etruscan, Egyptian)</a:t>
            </a:r>
          </a:p>
          <a:p>
            <a:r>
              <a:rPr lang="en-US" sz="1400">
                <a:latin typeface="Calibri" pitchFamily="34" charset="0"/>
              </a:rPr>
              <a:t>-There is proof that paint still exists on these buildings</a:t>
            </a:r>
          </a:p>
          <a:p>
            <a:r>
              <a:rPr lang="en-US" sz="1400">
                <a:latin typeface="Calibri" pitchFamily="34" charset="0"/>
              </a:rPr>
              <a:t>-Statues from all cultures were polychromatic instead of their current monochrome appearance</a:t>
            </a:r>
          </a:p>
          <a:p>
            <a:r>
              <a:rPr lang="en-US" sz="1400">
                <a:latin typeface="Calibri" pitchFamily="34" charset="0"/>
              </a:rPr>
              <a:t>-Color had symbolic associations</a:t>
            </a:r>
          </a:p>
          <a:p>
            <a:r>
              <a:rPr lang="en-US" sz="1400">
                <a:latin typeface="Calibri" pitchFamily="34" charset="0"/>
              </a:rPr>
              <a:t>-Color is an expression of artistic freedom</a:t>
            </a:r>
          </a:p>
          <a:p>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868362"/>
          </a:xfrm>
        </p:spPr>
        <p:txBody>
          <a:bodyPr/>
          <a:lstStyle/>
          <a:p>
            <a:r>
              <a:rPr lang="en-US" sz="3200" smtClean="0">
                <a:latin typeface="Bookman Old Style" pitchFamily="18" charset="0"/>
              </a:rPr>
              <a:t>Views of the Acropolis in Athens</a:t>
            </a:r>
            <a:br>
              <a:rPr lang="en-US" sz="3200" smtClean="0">
                <a:latin typeface="Bookman Old Style" pitchFamily="18" charset="0"/>
              </a:rPr>
            </a:br>
            <a:r>
              <a:rPr lang="en-US" sz="1400" smtClean="0">
                <a:latin typeface="Bookman Old Style" pitchFamily="18" charset="0"/>
              </a:rPr>
              <a:t>Gottfried Semper</a:t>
            </a:r>
          </a:p>
        </p:txBody>
      </p:sp>
      <p:pic>
        <p:nvPicPr>
          <p:cNvPr id="15362" name="Content Placeholder 3" descr="AC1.jpg"/>
          <p:cNvPicPr>
            <a:picLocks noGrp="1" noChangeAspect="1"/>
          </p:cNvPicPr>
          <p:nvPr>
            <p:ph idx="1"/>
          </p:nvPr>
        </p:nvPicPr>
        <p:blipFill>
          <a:blip r:embed="rId2"/>
          <a:srcRect/>
          <a:stretch>
            <a:fillRect/>
          </a:stretch>
        </p:blipFill>
        <p:spPr>
          <a:xfrm>
            <a:off x="533400" y="1524000"/>
            <a:ext cx="2843213" cy="4525963"/>
          </a:xfrm>
        </p:spPr>
      </p:pic>
      <p:pic>
        <p:nvPicPr>
          <p:cNvPr id="15363" name="Picture 4" descr="AC2.jpg"/>
          <p:cNvPicPr>
            <a:picLocks noChangeAspect="1"/>
          </p:cNvPicPr>
          <p:nvPr/>
        </p:nvPicPr>
        <p:blipFill>
          <a:blip r:embed="rId3"/>
          <a:srcRect/>
          <a:stretch>
            <a:fillRect/>
          </a:stretch>
        </p:blipFill>
        <p:spPr bwMode="auto">
          <a:xfrm>
            <a:off x="3505200" y="1524000"/>
            <a:ext cx="5276850" cy="2776538"/>
          </a:xfrm>
          <a:prstGeom prst="rect">
            <a:avLst/>
          </a:prstGeom>
          <a:noFill/>
          <a:ln w="9525">
            <a:noFill/>
            <a:miter lim="800000"/>
            <a:headEnd/>
            <a:tailEnd/>
          </a:ln>
        </p:spPr>
      </p:pic>
      <p:sp>
        <p:nvSpPr>
          <p:cNvPr id="15364" name="TextBox 5"/>
          <p:cNvSpPr txBox="1">
            <a:spLocks noChangeArrowheads="1"/>
          </p:cNvSpPr>
          <p:nvPr/>
        </p:nvSpPr>
        <p:spPr bwMode="auto">
          <a:xfrm>
            <a:off x="3810000" y="4648200"/>
            <a:ext cx="4724400" cy="738188"/>
          </a:xfrm>
          <a:prstGeom prst="rect">
            <a:avLst/>
          </a:prstGeom>
          <a:noFill/>
          <a:ln w="9525">
            <a:noFill/>
            <a:miter lim="800000"/>
            <a:headEnd/>
            <a:tailEnd/>
          </a:ln>
        </p:spPr>
        <p:txBody>
          <a:bodyPr>
            <a:spAutoFit/>
          </a:bodyPr>
          <a:lstStyle/>
          <a:p>
            <a:r>
              <a:rPr lang="en-US" sz="1400">
                <a:latin typeface="Calibri" pitchFamily="34" charset="0"/>
              </a:rPr>
              <a:t>These are colored depictions from Semper’s early travels around Europe. Details that are depicted come from Semper’s own investigations around the temples.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715962"/>
          </a:xfrm>
        </p:spPr>
        <p:txBody>
          <a:bodyPr/>
          <a:lstStyle/>
          <a:p>
            <a:r>
              <a:rPr lang="en-US" sz="3200" smtClean="0">
                <a:latin typeface="Bookman Old Style" pitchFamily="18" charset="0"/>
              </a:rPr>
              <a:t>Arguments for Polychrome Antiquity</a:t>
            </a:r>
          </a:p>
        </p:txBody>
      </p:sp>
      <p:pic>
        <p:nvPicPr>
          <p:cNvPr id="16386" name="Content Placeholder 3" descr="Thesus.jpg"/>
          <p:cNvPicPr>
            <a:picLocks noGrp="1" noChangeAspect="1"/>
          </p:cNvPicPr>
          <p:nvPr>
            <p:ph idx="1"/>
          </p:nvPr>
        </p:nvPicPr>
        <p:blipFill>
          <a:blip r:embed="rId2"/>
          <a:srcRect/>
          <a:stretch>
            <a:fillRect/>
          </a:stretch>
        </p:blipFill>
        <p:spPr>
          <a:xfrm>
            <a:off x="838200" y="1066800"/>
            <a:ext cx="2944813" cy="4525963"/>
          </a:xfrm>
        </p:spPr>
      </p:pic>
      <p:sp>
        <p:nvSpPr>
          <p:cNvPr id="16387" name="TextBox 4"/>
          <p:cNvSpPr txBox="1">
            <a:spLocks noChangeArrowheads="1"/>
          </p:cNvSpPr>
          <p:nvPr/>
        </p:nvSpPr>
        <p:spPr bwMode="auto">
          <a:xfrm>
            <a:off x="762000" y="5638800"/>
            <a:ext cx="3124200" cy="646113"/>
          </a:xfrm>
          <a:prstGeom prst="rect">
            <a:avLst/>
          </a:prstGeom>
          <a:noFill/>
          <a:ln w="9525">
            <a:noFill/>
            <a:miter lim="800000"/>
            <a:headEnd/>
            <a:tailEnd/>
          </a:ln>
        </p:spPr>
        <p:txBody>
          <a:bodyPr>
            <a:spAutoFit/>
          </a:bodyPr>
          <a:lstStyle/>
          <a:p>
            <a:r>
              <a:rPr lang="en-US" sz="1200" b="1">
                <a:latin typeface="Calibri" pitchFamily="34" charset="0"/>
              </a:rPr>
              <a:t>Temple of Thesus </a:t>
            </a:r>
            <a:r>
              <a:rPr lang="en-US" sz="1200">
                <a:latin typeface="Calibri" pitchFamily="34" charset="0"/>
              </a:rPr>
              <a:t>/ Ceiling Panel</a:t>
            </a:r>
          </a:p>
          <a:p>
            <a:r>
              <a:rPr lang="en-US" sz="1200">
                <a:latin typeface="Calibri" pitchFamily="34" charset="0"/>
              </a:rPr>
              <a:t>b) Sky blue c)Undeterminable d)Terra-cotta </a:t>
            </a:r>
          </a:p>
          <a:p>
            <a:r>
              <a:rPr lang="en-US" sz="1200">
                <a:latin typeface="Calibri" pitchFamily="34" charset="0"/>
              </a:rPr>
              <a:t>e)Thin coating of paint or gold on enamel base</a:t>
            </a:r>
          </a:p>
        </p:txBody>
      </p:sp>
      <p:sp>
        <p:nvSpPr>
          <p:cNvPr id="16388" name="TextBox 5"/>
          <p:cNvSpPr txBox="1">
            <a:spLocks noChangeArrowheads="1"/>
          </p:cNvSpPr>
          <p:nvPr/>
        </p:nvSpPr>
        <p:spPr bwMode="auto">
          <a:xfrm>
            <a:off x="4038600" y="1143000"/>
            <a:ext cx="4343400" cy="2032000"/>
          </a:xfrm>
          <a:prstGeom prst="rect">
            <a:avLst/>
          </a:prstGeom>
          <a:noFill/>
          <a:ln w="9525">
            <a:noFill/>
            <a:miter lim="800000"/>
            <a:headEnd/>
            <a:tailEnd/>
          </a:ln>
        </p:spPr>
        <p:txBody>
          <a:bodyPr>
            <a:spAutoFit/>
          </a:bodyPr>
          <a:lstStyle/>
          <a:p>
            <a:r>
              <a:rPr lang="en-US" sz="1400" u="sng">
                <a:latin typeface="Calibri" pitchFamily="34" charset="0"/>
              </a:rPr>
              <a:t>The Chemical Proof</a:t>
            </a:r>
          </a:p>
          <a:p>
            <a:endParaRPr lang="en-US" sz="1400" u="sng">
              <a:latin typeface="Calibri" pitchFamily="34" charset="0"/>
            </a:endParaRPr>
          </a:p>
          <a:p>
            <a:r>
              <a:rPr lang="en-US" sz="1400">
                <a:latin typeface="Calibri" pitchFamily="34" charset="0"/>
              </a:rPr>
              <a:t>-References his brochure that was cited by Kugler</a:t>
            </a:r>
          </a:p>
          <a:p>
            <a:r>
              <a:rPr lang="en-US" sz="1400">
                <a:latin typeface="Calibri" pitchFamily="34" charset="0"/>
              </a:rPr>
              <a:t>-References the reports of other archeologist and 	architects about the Acropolis</a:t>
            </a:r>
          </a:p>
          <a:p>
            <a:r>
              <a:rPr lang="en-US" sz="1400">
                <a:latin typeface="Calibri" pitchFamily="34" charset="0"/>
              </a:rPr>
              <a:t>-Very thorough in presenting evidence</a:t>
            </a:r>
          </a:p>
          <a:p>
            <a:r>
              <a:rPr lang="en-US" sz="1400">
                <a:latin typeface="Calibri" pitchFamily="34" charset="0"/>
              </a:rPr>
              <a:t>-Compares Greek Acropolis to other Egyptian and 	Etruscan temples to add proof to 	polychromy in antiquity </a:t>
            </a:r>
          </a:p>
        </p:txBody>
      </p:sp>
      <p:pic>
        <p:nvPicPr>
          <p:cNvPr id="16389" name="Picture 6" descr="Edifu.jpg"/>
          <p:cNvPicPr>
            <a:picLocks noChangeAspect="1"/>
          </p:cNvPicPr>
          <p:nvPr/>
        </p:nvPicPr>
        <p:blipFill>
          <a:blip r:embed="rId3"/>
          <a:srcRect/>
          <a:stretch>
            <a:fillRect/>
          </a:stretch>
        </p:blipFill>
        <p:spPr bwMode="auto">
          <a:xfrm>
            <a:off x="4343400" y="3200400"/>
            <a:ext cx="3429000" cy="2425700"/>
          </a:xfrm>
          <a:prstGeom prst="rect">
            <a:avLst/>
          </a:prstGeom>
          <a:noFill/>
          <a:ln w="9525">
            <a:noFill/>
            <a:miter lim="800000"/>
            <a:headEnd/>
            <a:tailEnd/>
          </a:ln>
        </p:spPr>
      </p:pic>
      <p:sp>
        <p:nvSpPr>
          <p:cNvPr id="16390" name="TextBox 7"/>
          <p:cNvSpPr txBox="1">
            <a:spLocks noChangeArrowheads="1"/>
          </p:cNvSpPr>
          <p:nvPr/>
        </p:nvSpPr>
        <p:spPr bwMode="auto">
          <a:xfrm>
            <a:off x="4267200" y="5638800"/>
            <a:ext cx="3276600" cy="276225"/>
          </a:xfrm>
          <a:prstGeom prst="rect">
            <a:avLst/>
          </a:prstGeom>
          <a:noFill/>
          <a:ln w="9525">
            <a:noFill/>
            <a:miter lim="800000"/>
            <a:headEnd/>
            <a:tailEnd/>
          </a:ln>
        </p:spPr>
        <p:txBody>
          <a:bodyPr>
            <a:spAutoFit/>
          </a:bodyPr>
          <a:lstStyle/>
          <a:p>
            <a:r>
              <a:rPr lang="en-US" sz="1200">
                <a:latin typeface="Calibri" pitchFamily="34" charset="0"/>
              </a:rPr>
              <a:t>Egyptian Temple of Edifu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715962"/>
          </a:xfrm>
        </p:spPr>
        <p:txBody>
          <a:bodyPr/>
          <a:lstStyle/>
          <a:p>
            <a:r>
              <a:rPr lang="en-US" sz="3200" smtClean="0">
                <a:latin typeface="Bookman Old Style" pitchFamily="18" charset="0"/>
              </a:rPr>
              <a:t>Other Publications</a:t>
            </a:r>
          </a:p>
        </p:txBody>
      </p:sp>
      <p:sp>
        <p:nvSpPr>
          <p:cNvPr id="17410" name="Content Placeholder 2"/>
          <p:cNvSpPr>
            <a:spLocks noGrp="1"/>
          </p:cNvSpPr>
          <p:nvPr>
            <p:ph idx="1"/>
          </p:nvPr>
        </p:nvSpPr>
        <p:spPr>
          <a:xfrm>
            <a:off x="457200" y="1143000"/>
            <a:ext cx="8229600" cy="2743200"/>
          </a:xfrm>
        </p:spPr>
        <p:txBody>
          <a:bodyPr/>
          <a:lstStyle/>
          <a:p>
            <a:pPr>
              <a:buFont typeface="Arial" charset="0"/>
              <a:buNone/>
            </a:pPr>
            <a:r>
              <a:rPr lang="en-US" sz="1400" smtClean="0"/>
              <a:t>1852 - Science, Industry, and Art (Proposals for the Development of a National Taste in Art at the closing of the London Industrial Exhibition)</a:t>
            </a:r>
          </a:p>
          <a:p>
            <a:pPr>
              <a:buFont typeface="Arial" charset="0"/>
              <a:buNone/>
            </a:pPr>
            <a:r>
              <a:rPr lang="en-US" sz="1400" smtClean="0"/>
              <a:t>	-Talks about the necessity of inventions and the advancement of arts and sciences. </a:t>
            </a:r>
          </a:p>
          <a:p>
            <a:pPr>
              <a:buFont typeface="Arial" charset="0"/>
              <a:buNone/>
            </a:pPr>
            <a:endParaRPr lang="en-US" sz="1400" smtClean="0"/>
          </a:p>
          <a:p>
            <a:pPr>
              <a:buFont typeface="Arial" charset="0"/>
              <a:buNone/>
            </a:pPr>
            <a:r>
              <a:rPr lang="en-US" sz="1400" smtClean="0"/>
              <a:t>1852 - Comparative Theory of Building</a:t>
            </a:r>
          </a:p>
          <a:p>
            <a:pPr>
              <a:buFont typeface="Arial" charset="0"/>
              <a:buNone/>
            </a:pPr>
            <a:r>
              <a:rPr lang="en-US" sz="1400" smtClean="0"/>
              <a:t>	-Reviews all building types, their locations, methods of building, and histories thereof   </a:t>
            </a:r>
          </a:p>
          <a:p>
            <a:pPr>
              <a:buFont typeface="Arial" charset="0"/>
              <a:buNone/>
            </a:pPr>
            <a:endParaRPr lang="en-US" sz="1400" smtClean="0"/>
          </a:p>
          <a:p>
            <a:pPr>
              <a:buFont typeface="Arial" charset="0"/>
              <a:buNone/>
            </a:pPr>
            <a:r>
              <a:rPr lang="en-US" sz="1400" smtClean="0"/>
              <a:t>1859 - Style in the Technical and Tectonic Arts or Practical Aesthetics</a:t>
            </a:r>
          </a:p>
          <a:p>
            <a:pPr>
              <a:buFont typeface="Arial" charset="0"/>
              <a:buNone/>
            </a:pPr>
            <a:r>
              <a:rPr lang="en-US" sz="1400" smtClean="0"/>
              <a:t>	-Discusses extensively the use of materials within arts, crafts, and architecture. Reviews the detail involved in the tectonic arts. Analyses architectonics in antiquity and current architecture. Provides mathematical formulas to categorize different styles.  </a:t>
            </a:r>
          </a:p>
        </p:txBody>
      </p:sp>
      <p:pic>
        <p:nvPicPr>
          <p:cNvPr id="17411" name="Picture 3" descr="detail.jpg"/>
          <p:cNvPicPr>
            <a:picLocks noChangeAspect="1"/>
          </p:cNvPicPr>
          <p:nvPr/>
        </p:nvPicPr>
        <p:blipFill>
          <a:blip r:embed="rId2"/>
          <a:srcRect/>
          <a:stretch>
            <a:fillRect/>
          </a:stretch>
        </p:blipFill>
        <p:spPr bwMode="auto">
          <a:xfrm>
            <a:off x="685800" y="4038600"/>
            <a:ext cx="1757363" cy="2438400"/>
          </a:xfrm>
          <a:prstGeom prst="rect">
            <a:avLst/>
          </a:prstGeom>
          <a:noFill/>
          <a:ln w="9525">
            <a:noFill/>
            <a:miter lim="800000"/>
            <a:headEnd/>
            <a:tailEnd/>
          </a:ln>
        </p:spPr>
      </p:pic>
      <p:pic>
        <p:nvPicPr>
          <p:cNvPr id="17412" name="Picture 4" descr="detail1.jpg"/>
          <p:cNvPicPr>
            <a:picLocks noChangeAspect="1"/>
          </p:cNvPicPr>
          <p:nvPr/>
        </p:nvPicPr>
        <p:blipFill>
          <a:blip r:embed="rId3"/>
          <a:srcRect/>
          <a:stretch>
            <a:fillRect/>
          </a:stretch>
        </p:blipFill>
        <p:spPr bwMode="auto">
          <a:xfrm>
            <a:off x="3048000" y="4038600"/>
            <a:ext cx="1927225" cy="2452688"/>
          </a:xfrm>
          <a:prstGeom prst="rect">
            <a:avLst/>
          </a:prstGeom>
          <a:noFill/>
          <a:ln w="9525">
            <a:noFill/>
            <a:miter lim="800000"/>
            <a:headEnd/>
            <a:tailEnd/>
          </a:ln>
        </p:spPr>
      </p:pic>
      <p:pic>
        <p:nvPicPr>
          <p:cNvPr id="17413" name="Picture 5" descr="columns.jpg"/>
          <p:cNvPicPr>
            <a:picLocks noChangeAspect="1"/>
          </p:cNvPicPr>
          <p:nvPr/>
        </p:nvPicPr>
        <p:blipFill>
          <a:blip r:embed="rId4"/>
          <a:srcRect/>
          <a:stretch>
            <a:fillRect/>
          </a:stretch>
        </p:blipFill>
        <p:spPr bwMode="auto">
          <a:xfrm>
            <a:off x="5638800" y="4038600"/>
            <a:ext cx="2411413"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28600"/>
            <a:ext cx="8229600" cy="914400"/>
          </a:xfrm>
        </p:spPr>
        <p:txBody>
          <a:bodyPr/>
          <a:lstStyle/>
          <a:p>
            <a:r>
              <a:rPr lang="en-US" sz="3200" smtClean="0">
                <a:latin typeface="Bookman Old Style" pitchFamily="18" charset="0"/>
              </a:rPr>
              <a:t>Works in Architecture</a:t>
            </a:r>
          </a:p>
        </p:txBody>
      </p:sp>
      <p:sp>
        <p:nvSpPr>
          <p:cNvPr id="18434" name="Content Placeholder 2"/>
          <p:cNvSpPr>
            <a:spLocks noGrp="1"/>
          </p:cNvSpPr>
          <p:nvPr>
            <p:ph idx="1"/>
          </p:nvPr>
        </p:nvSpPr>
        <p:spPr>
          <a:xfrm>
            <a:off x="457200" y="1295400"/>
            <a:ext cx="5181600" cy="4419600"/>
          </a:xfrm>
        </p:spPr>
        <p:txBody>
          <a:bodyPr/>
          <a:lstStyle/>
          <a:p>
            <a:pPr>
              <a:buFont typeface="Arial" charset="0"/>
              <a:buNone/>
            </a:pPr>
            <a:r>
              <a:rPr lang="en-US" sz="1400" smtClean="0"/>
              <a:t>Dresden </a:t>
            </a:r>
          </a:p>
          <a:p>
            <a:pPr>
              <a:buFont typeface="Arial" charset="0"/>
              <a:buNone/>
            </a:pPr>
            <a:r>
              <a:rPr lang="en-US" sz="1400" smtClean="0"/>
              <a:t>	-Hoftheater -1841 (destroyed by fire in 1869)</a:t>
            </a:r>
          </a:p>
          <a:p>
            <a:pPr>
              <a:buFont typeface="Arial" charset="0"/>
              <a:buNone/>
            </a:pPr>
            <a:r>
              <a:rPr lang="en-US" sz="1400" smtClean="0"/>
              <a:t>	-Villa Rosa -1839 (destroyed in WWII)</a:t>
            </a:r>
          </a:p>
          <a:p>
            <a:pPr>
              <a:buFont typeface="Arial" charset="0"/>
              <a:buNone/>
            </a:pPr>
            <a:r>
              <a:rPr lang="en-US" sz="1400" smtClean="0"/>
              <a:t>	-Semper Synagogue -1838 (destroyed during Kristallnacht  1938) </a:t>
            </a:r>
          </a:p>
          <a:p>
            <a:pPr>
              <a:buFont typeface="Arial" charset="0"/>
              <a:buNone/>
            </a:pPr>
            <a:r>
              <a:rPr lang="en-US" sz="1400" smtClean="0"/>
              <a:t>	-Oppenheim Palace -1848</a:t>
            </a:r>
          </a:p>
          <a:p>
            <a:pPr>
              <a:buFont typeface="Arial" charset="0"/>
              <a:buNone/>
            </a:pPr>
            <a:r>
              <a:rPr lang="en-US" sz="1400" smtClean="0"/>
              <a:t>	-Painting Galery -1848</a:t>
            </a:r>
          </a:p>
          <a:p>
            <a:pPr>
              <a:buFont typeface="Arial" charset="0"/>
              <a:buNone/>
            </a:pPr>
            <a:r>
              <a:rPr lang="en-US" sz="1400" smtClean="0"/>
              <a:t>	-Neues Hoftheater (Semeperoper) -1878 </a:t>
            </a:r>
          </a:p>
          <a:p>
            <a:pPr>
              <a:buFont typeface="Arial" charset="0"/>
              <a:buNone/>
            </a:pPr>
            <a:r>
              <a:rPr lang="en-US" sz="1400" smtClean="0"/>
              <a:t>Zurich</a:t>
            </a:r>
          </a:p>
          <a:p>
            <a:pPr>
              <a:buFont typeface="Arial" charset="0"/>
              <a:buNone/>
            </a:pPr>
            <a:r>
              <a:rPr lang="en-US" sz="1400" smtClean="0"/>
              <a:t>	-Polytechnical School (ETH Zurcih) -1864</a:t>
            </a:r>
          </a:p>
          <a:p>
            <a:pPr>
              <a:buFont typeface="Arial" charset="0"/>
              <a:buNone/>
            </a:pPr>
            <a:r>
              <a:rPr lang="en-US" sz="1400" smtClean="0"/>
              <a:t>	-Observatory -1864</a:t>
            </a:r>
          </a:p>
          <a:p>
            <a:pPr>
              <a:buFont typeface="Arial" charset="0"/>
              <a:buNone/>
            </a:pPr>
            <a:r>
              <a:rPr lang="en-US" sz="1400" smtClean="0"/>
              <a:t>Winterthur</a:t>
            </a:r>
          </a:p>
          <a:p>
            <a:pPr>
              <a:buFont typeface="Arial" charset="0"/>
              <a:buNone/>
            </a:pPr>
            <a:r>
              <a:rPr lang="en-US" sz="1400" smtClean="0"/>
              <a:t>	-City Hall – 1864</a:t>
            </a:r>
          </a:p>
          <a:p>
            <a:pPr>
              <a:buFont typeface="Arial" charset="0"/>
              <a:buNone/>
            </a:pPr>
            <a:r>
              <a:rPr lang="en-US" sz="1400" smtClean="0"/>
              <a:t>Vienna</a:t>
            </a:r>
          </a:p>
          <a:p>
            <a:pPr>
              <a:buFont typeface="Arial" charset="0"/>
              <a:buNone/>
            </a:pPr>
            <a:r>
              <a:rPr lang="en-US" sz="1400" smtClean="0"/>
              <a:t>	-Municipal Theater -1888</a:t>
            </a:r>
          </a:p>
          <a:p>
            <a:pPr>
              <a:buFont typeface="Arial" charset="0"/>
              <a:buNone/>
            </a:pPr>
            <a:r>
              <a:rPr lang="en-US" sz="1400" smtClean="0"/>
              <a:t>	-Museum of Art History  -1889</a:t>
            </a:r>
          </a:p>
          <a:p>
            <a:pPr>
              <a:buFont typeface="Arial" charset="0"/>
              <a:buNone/>
            </a:pPr>
            <a:r>
              <a:rPr lang="en-US" sz="1400" smtClean="0"/>
              <a:t>	-Natural History Museum -1891</a:t>
            </a:r>
          </a:p>
          <a:p>
            <a:pPr>
              <a:buFont typeface="Arial" charset="0"/>
              <a:buNone/>
            </a:pPr>
            <a:endParaRPr lang="en-US" sz="1400" smtClean="0"/>
          </a:p>
        </p:txBody>
      </p:sp>
      <p:pic>
        <p:nvPicPr>
          <p:cNvPr id="18435" name="Picture 3" descr="Dresden Opera House.jpg"/>
          <p:cNvPicPr>
            <a:picLocks noChangeAspect="1"/>
          </p:cNvPicPr>
          <p:nvPr/>
        </p:nvPicPr>
        <p:blipFill>
          <a:blip r:embed="rId2"/>
          <a:srcRect/>
          <a:stretch>
            <a:fillRect/>
          </a:stretch>
        </p:blipFill>
        <p:spPr bwMode="auto">
          <a:xfrm>
            <a:off x="5715000" y="1600200"/>
            <a:ext cx="3149600" cy="1676400"/>
          </a:xfrm>
          <a:prstGeom prst="rect">
            <a:avLst/>
          </a:prstGeom>
          <a:noFill/>
          <a:ln w="9525">
            <a:noFill/>
            <a:miter lim="800000"/>
            <a:headEnd/>
            <a:tailEnd/>
          </a:ln>
        </p:spPr>
      </p:pic>
      <p:sp>
        <p:nvSpPr>
          <p:cNvPr id="18436" name="TextBox 4"/>
          <p:cNvSpPr txBox="1">
            <a:spLocks noChangeArrowheads="1"/>
          </p:cNvSpPr>
          <p:nvPr/>
        </p:nvSpPr>
        <p:spPr bwMode="auto">
          <a:xfrm>
            <a:off x="5638800" y="3276600"/>
            <a:ext cx="2590800" cy="276225"/>
          </a:xfrm>
          <a:prstGeom prst="rect">
            <a:avLst/>
          </a:prstGeom>
          <a:noFill/>
          <a:ln w="9525">
            <a:noFill/>
            <a:miter lim="800000"/>
            <a:headEnd/>
            <a:tailEnd/>
          </a:ln>
        </p:spPr>
        <p:txBody>
          <a:bodyPr>
            <a:spAutoFit/>
          </a:bodyPr>
          <a:lstStyle/>
          <a:p>
            <a:r>
              <a:rPr lang="en-US" sz="1200">
                <a:latin typeface="Calibri" pitchFamily="34" charset="0"/>
              </a:rPr>
              <a:t>Semperoper</a:t>
            </a:r>
          </a:p>
        </p:txBody>
      </p:sp>
      <p:pic>
        <p:nvPicPr>
          <p:cNvPr id="18437" name="Picture 5" descr="Municipal Theater.jpg"/>
          <p:cNvPicPr>
            <a:picLocks noChangeAspect="1"/>
          </p:cNvPicPr>
          <p:nvPr/>
        </p:nvPicPr>
        <p:blipFill>
          <a:blip r:embed="rId3"/>
          <a:srcRect/>
          <a:stretch>
            <a:fillRect/>
          </a:stretch>
        </p:blipFill>
        <p:spPr bwMode="auto">
          <a:xfrm>
            <a:off x="5715000" y="3581400"/>
            <a:ext cx="3167063" cy="1600200"/>
          </a:xfrm>
          <a:prstGeom prst="rect">
            <a:avLst/>
          </a:prstGeom>
          <a:noFill/>
          <a:ln w="9525">
            <a:noFill/>
            <a:miter lim="800000"/>
            <a:headEnd/>
            <a:tailEnd/>
          </a:ln>
        </p:spPr>
      </p:pic>
      <p:sp>
        <p:nvSpPr>
          <p:cNvPr id="18438" name="TextBox 6"/>
          <p:cNvSpPr txBox="1">
            <a:spLocks noChangeArrowheads="1"/>
          </p:cNvSpPr>
          <p:nvPr/>
        </p:nvSpPr>
        <p:spPr bwMode="auto">
          <a:xfrm>
            <a:off x="5638800" y="5181600"/>
            <a:ext cx="2590800" cy="276225"/>
          </a:xfrm>
          <a:prstGeom prst="rect">
            <a:avLst/>
          </a:prstGeom>
          <a:noFill/>
          <a:ln w="9525">
            <a:noFill/>
            <a:miter lim="800000"/>
            <a:headEnd/>
            <a:tailEnd/>
          </a:ln>
        </p:spPr>
        <p:txBody>
          <a:bodyPr>
            <a:spAutoFit/>
          </a:bodyPr>
          <a:lstStyle/>
          <a:p>
            <a:r>
              <a:rPr lang="en-US" sz="1200">
                <a:latin typeface="Calibri" pitchFamily="34" charset="0"/>
              </a:rPr>
              <a:t>Municipal Theater, Vienna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451</Words>
  <Application>Microsoft Office PowerPoint</Application>
  <PresentationFormat>On-screen Show (4:3)</PresentationFormat>
  <Paragraphs>83</Paragraphs>
  <Slides>6</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6</vt:i4>
      </vt:variant>
    </vt:vector>
  </HeadingPairs>
  <TitlesOfParts>
    <vt:vector size="10" baseType="lpstr">
      <vt:lpstr>Calibri</vt:lpstr>
      <vt:lpstr>Arial</vt:lpstr>
      <vt:lpstr>Bookman Old Style</vt:lpstr>
      <vt:lpstr>Office Theme</vt:lpstr>
      <vt:lpstr>Gottfried Semper</vt:lpstr>
      <vt:lpstr>The Four Elements of Architecture A Contribution to the comparative study of Architecture</vt:lpstr>
      <vt:lpstr>Views of the Acropolis in Athens Gottfried Semper</vt:lpstr>
      <vt:lpstr>Arguments for Polychrome Antiquity</vt:lpstr>
      <vt:lpstr>Other Publications</vt:lpstr>
      <vt:lpstr>Works in Architecture</vt:lpstr>
    </vt:vector>
  </TitlesOfParts>
  <Company>Texas Tech University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Gottfried Semper</dc:title>
  <dc:creator>itsd2</dc:creator>
  <cp:lastModifiedBy>Hendrika Buelincx</cp:lastModifiedBy>
  <cp:revision>45</cp:revision>
  <dcterms:created xsi:type="dcterms:W3CDTF">2008-02-12T15:37:52Z</dcterms:created>
  <dcterms:modified xsi:type="dcterms:W3CDTF">2008-02-14T18:34:47Z</dcterms:modified>
</cp:coreProperties>
</file>